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"/>
  </p:notesMasterIdLst>
  <p:sldIdLst>
    <p:sldId id="256" r:id="rId2"/>
    <p:sldId id="260" r:id="rId3"/>
    <p:sldId id="261" r:id="rId4"/>
    <p:sldId id="262" r:id="rId5"/>
    <p:sldId id="263" r:id="rId6"/>
    <p:sldId id="269" r:id="rId7"/>
    <p:sldId id="270" r:id="rId8"/>
    <p:sldId id="257" r:id="rId9"/>
    <p:sldId id="271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7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604CD-58EE-428F-9486-18B2F919A06B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563416-1AA9-4B0F-9BED-EB82D644E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77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6FCCB-98D0-4BE9-A9F6-025A2BE23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3305" y="1731259"/>
            <a:ext cx="9001462" cy="2387600"/>
          </a:xfrm>
        </p:spPr>
        <p:txBody>
          <a:bodyPr/>
          <a:lstStyle/>
          <a:p>
            <a:r>
              <a:rPr lang="en-US" dirty="0"/>
              <a:t>Family Asset Protection Planning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92BE13-C1C7-4ABB-90D2-30CFA20A2F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73074" y="4047926"/>
            <a:ext cx="9001462" cy="1655762"/>
          </a:xfrm>
        </p:spPr>
        <p:txBody>
          <a:bodyPr/>
          <a:lstStyle/>
          <a:p>
            <a:r>
              <a:rPr lang="en-US" dirty="0"/>
              <a:t>PLAN ASSEMBLY</a:t>
            </a:r>
          </a:p>
          <a:p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9D1FC3-8A75-4AC0-9138-6FBC75962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369" y="866405"/>
            <a:ext cx="4038444" cy="118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52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D3370-04F2-4CF8-BDF2-9873A649A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Plan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69F2D-AB30-4164-83F5-D215C9108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94915"/>
            <a:ext cx="10353762" cy="369513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Takes the pressure off:  Allows you time to think through the plan based on available strategies</a:t>
            </a:r>
          </a:p>
          <a:p>
            <a:r>
              <a:rPr lang="en-US" dirty="0"/>
              <a:t>If your fees vary by complexity, you will better know how to charge</a:t>
            </a:r>
          </a:p>
          <a:p>
            <a:r>
              <a:rPr lang="en-US" dirty="0"/>
              <a:t>Fees are graduated</a:t>
            </a:r>
          </a:p>
          <a:p>
            <a:r>
              <a:rPr lang="en-US" dirty="0"/>
              <a:t>Putting “pen to paper” facilitates sequential thinking</a:t>
            </a:r>
          </a:p>
          <a:p>
            <a:r>
              <a:rPr lang="en-US" dirty="0"/>
              <a:t>You can format the initial plan as a letter OR you can format it as an outline just for yourself and to guide the meeting</a:t>
            </a:r>
          </a:p>
          <a:p>
            <a:r>
              <a:rPr lang="en-US" dirty="0"/>
              <a:t>You can present orally, on paper and/or on screen</a:t>
            </a:r>
          </a:p>
          <a:p>
            <a:r>
              <a:rPr lang="en-US" dirty="0"/>
              <a:t>You obtain more information in development of the final plan</a:t>
            </a:r>
          </a:p>
          <a:p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54CB40-FFB4-4679-A87B-7EF99A982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449" y="5977888"/>
            <a:ext cx="1900969" cy="55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92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2E913-649E-4B33-BF28-3BCE502CE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89" y="460311"/>
            <a:ext cx="10353761" cy="1326321"/>
          </a:xfrm>
        </p:spPr>
        <p:txBody>
          <a:bodyPr/>
          <a:lstStyle/>
          <a:p>
            <a:r>
              <a:rPr lang="en-US" dirty="0"/>
              <a:t>Letter </a:t>
            </a:r>
            <a:r>
              <a:rPr lang="en-US" dirty="0" err="1"/>
              <a:t>formAT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9B4E8B5-9DFD-402F-A847-46199AA0B9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3363" y="1612205"/>
            <a:ext cx="7490817" cy="4785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F3AED0-5B82-4759-AA25-49C1A2D1C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49" y="5977888"/>
            <a:ext cx="1900969" cy="55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10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30E7F-844A-421B-8579-96C10FA29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8" y="460310"/>
            <a:ext cx="10353761" cy="1326321"/>
          </a:xfrm>
        </p:spPr>
        <p:txBody>
          <a:bodyPr/>
          <a:lstStyle/>
          <a:p>
            <a:r>
              <a:rPr lang="en-US" dirty="0"/>
              <a:t>Outline Format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52F2977-D1B3-47B0-8469-24A96CA91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8847" y="1525525"/>
            <a:ext cx="6234305" cy="5012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8A03C6-0707-4BC6-B60D-C113092AB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49" y="5977888"/>
            <a:ext cx="1900969" cy="55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33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5DABF-51CC-4AF8-97C1-8D0D95635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to client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E155F-56DC-4A66-BE23-3B3C02711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 and discuss the Initial Plan at the follow-up meeting</a:t>
            </a:r>
          </a:p>
          <a:p>
            <a:pPr lvl="1"/>
            <a:r>
              <a:rPr lang="en-US" dirty="0"/>
              <a:t>Always include the “Doing Nothing” option</a:t>
            </a:r>
          </a:p>
          <a:p>
            <a:pPr lvl="1"/>
            <a:r>
              <a:rPr lang="en-US" dirty="0"/>
              <a:t>Avoid too much detail (explain that will come in an orderly and understandable fashion)</a:t>
            </a:r>
          </a:p>
          <a:p>
            <a:pPr lvl="1"/>
            <a:r>
              <a:rPr lang="en-US" dirty="0"/>
              <a:t>Explain your implementation process</a:t>
            </a:r>
          </a:p>
          <a:p>
            <a:r>
              <a:rPr lang="en-US" dirty="0"/>
              <a:t>After showing value, quote fee if not already explained</a:t>
            </a:r>
          </a:p>
          <a:p>
            <a:r>
              <a:rPr lang="en-US" dirty="0"/>
              <a:t>Get fully retained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BF9058-900F-4C97-A422-479899E9C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8215" y="5567854"/>
            <a:ext cx="3126390" cy="92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7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5FB4E-9464-429F-B211-2A7165861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of plan letter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D1397-F5FE-4184-A1C9-E698D88F2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935921"/>
            <a:ext cx="10353762" cy="369513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Difference between Plan Outline and Full Solution/Planning Letter</a:t>
            </a:r>
          </a:p>
          <a:p>
            <a:r>
              <a:rPr lang="en-US" dirty="0"/>
              <a:t>Explains the overall plan</a:t>
            </a:r>
          </a:p>
          <a:p>
            <a:r>
              <a:rPr lang="en-US" dirty="0"/>
              <a:t>Details each strategy and document</a:t>
            </a:r>
          </a:p>
          <a:p>
            <a:pPr lvl="1"/>
            <a:r>
              <a:rPr lang="en-US" dirty="0"/>
              <a:t>Pros and cons disclosed, caveats and disclosures</a:t>
            </a:r>
          </a:p>
          <a:p>
            <a:pPr lvl="1"/>
            <a:r>
              <a:rPr lang="en-US" dirty="0"/>
              <a:t>Benefits of uniform language</a:t>
            </a:r>
          </a:p>
          <a:p>
            <a:pPr lvl="1"/>
            <a:r>
              <a:rPr lang="en-US" dirty="0"/>
              <a:t>Confirms essential facts</a:t>
            </a:r>
          </a:p>
          <a:p>
            <a:pPr lvl="1"/>
            <a:r>
              <a:rPr lang="en-US" dirty="0"/>
              <a:t>Client has a concrete “deliverable”</a:t>
            </a:r>
          </a:p>
          <a:p>
            <a:r>
              <a:rPr lang="en-US" dirty="0"/>
              <a:t>Serves as internal guide</a:t>
            </a:r>
          </a:p>
          <a:p>
            <a:r>
              <a:rPr lang="en-US" dirty="0"/>
              <a:t>Can be updated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A760E5-A423-4057-8052-01DDEAFD9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3453" y="5655705"/>
            <a:ext cx="2759386" cy="81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54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DBB1C-3C34-426B-A1AD-0F920F630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letter 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BE4B7-00A6-4B4E-AC03-DA5158C22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Stem Plan Letter</a:t>
            </a:r>
          </a:p>
          <a:p>
            <a:pPr lvl="1"/>
            <a:r>
              <a:rPr lang="en-US" dirty="0"/>
              <a:t>Uniform language</a:t>
            </a:r>
          </a:p>
          <a:p>
            <a:pPr lvl="1"/>
            <a:r>
              <a:rPr lang="en-US" dirty="0"/>
              <a:t>Customized sections</a:t>
            </a:r>
          </a:p>
          <a:p>
            <a:pPr lvl="1"/>
            <a:r>
              <a:rPr lang="en-US" dirty="0"/>
              <a:t>Refers to uniform “</a:t>
            </a:r>
            <a:r>
              <a:rPr lang="en-US" dirty="0" err="1"/>
              <a:t>infosheets</a:t>
            </a:r>
            <a:r>
              <a:rPr lang="en-US" dirty="0"/>
              <a:t>”</a:t>
            </a:r>
          </a:p>
          <a:p>
            <a:r>
              <a:rPr lang="en-US" dirty="0"/>
              <a:t>Determine which </a:t>
            </a:r>
            <a:r>
              <a:rPr lang="en-US" dirty="0" err="1"/>
              <a:t>infosheets</a:t>
            </a:r>
            <a:endParaRPr lang="en-US" dirty="0"/>
          </a:p>
          <a:p>
            <a:r>
              <a:rPr lang="en-US" dirty="0"/>
              <a:t>Can have staff prepare initial version for your completion</a:t>
            </a:r>
          </a:p>
          <a:p>
            <a:r>
              <a:rPr lang="en-US" dirty="0"/>
              <a:t>Can copy to client’s chosen VIPs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E7112F-8B2D-4C51-8B13-0BF9FEADE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8727" y="5708213"/>
            <a:ext cx="2771191" cy="81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61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E0110F58-95A8-4EF3-BB5D-2CD1DE74FE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23838"/>
            <a:ext cx="12192000" cy="640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8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BFF432-4920-4F0D-83CF-9B0701693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222" y="2787730"/>
            <a:ext cx="4355555" cy="128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269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1109</TotalTime>
  <Words>244</Words>
  <Application>Microsoft Office PowerPoint</Application>
  <PresentationFormat>Widescreen</PresentationFormat>
  <Paragraphs>38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Bookman Old Style</vt:lpstr>
      <vt:lpstr>Calibri</vt:lpstr>
      <vt:lpstr>Rockwell</vt:lpstr>
      <vt:lpstr>Damask</vt:lpstr>
      <vt:lpstr>Family Asset Protection Planning</vt:lpstr>
      <vt:lpstr>PRELIMINARY Plan BENEFITS</vt:lpstr>
      <vt:lpstr>Letter formAT</vt:lpstr>
      <vt:lpstr>Outline Format</vt:lpstr>
      <vt:lpstr>Presentation to client</vt:lpstr>
      <vt:lpstr>Purpose of plan letter</vt:lpstr>
      <vt:lpstr>Plan letter Assembly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Family Asset Protection Planning</dc:title>
  <dc:creator>Scott Solkoff</dc:creator>
  <cp:lastModifiedBy>karim aljandali</cp:lastModifiedBy>
  <cp:revision>29</cp:revision>
  <dcterms:created xsi:type="dcterms:W3CDTF">2018-04-28T20:37:12Z</dcterms:created>
  <dcterms:modified xsi:type="dcterms:W3CDTF">2021-08-04T15:49:00Z</dcterms:modified>
</cp:coreProperties>
</file>